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7" r:id="rId4"/>
    <p:sldId id="262" r:id="rId5"/>
    <p:sldId id="266" r:id="rId6"/>
    <p:sldId id="265" r:id="rId7"/>
    <p:sldId id="268" r:id="rId8"/>
    <p:sldId id="270" r:id="rId9"/>
    <p:sldId id="269" r:id="rId10"/>
    <p:sldId id="264" r:id="rId11"/>
    <p:sldId id="263" r:id="rId12"/>
    <p:sldId id="275" r:id="rId13"/>
    <p:sldId id="272" r:id="rId14"/>
    <p:sldId id="261" r:id="rId15"/>
    <p:sldId id="271" r:id="rId16"/>
    <p:sldId id="274" r:id="rId17"/>
    <p:sldId id="273" r:id="rId18"/>
    <p:sldId id="260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736"/>
    <a:srgbClr val="289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BA581-6DB9-4BC4-BFFE-4DC984A0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7849" y="1345753"/>
            <a:ext cx="4369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616B3-79A5-4FB0-B4E9-C64B8C4A8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7848" y="4589464"/>
            <a:ext cx="4369601" cy="9227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F606A2-17AE-4EF2-BAC2-43B4D88C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509FB0-B793-432B-AF49-F3970684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2EC56B-03A5-4CBC-AE77-C189034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C8223E-BD07-4A83-8B04-DA78B31BF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3431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9346B3-1120-4761-8F24-492EBBAD1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2" y="2867487"/>
            <a:ext cx="3760640" cy="7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C100B-F448-4585-A7A0-3B1499E8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16F093-0DF2-4BDB-AC44-1F5892125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04F3D0-04C2-4F6A-9989-FB54F5EE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649772-1053-41F3-A582-B1112ACD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7F669F-56E1-405E-A854-1D087AD3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B151324-EAA9-4DD7-9295-2E2DAC7F7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9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AB3FD-C97C-4BFA-ADCA-D8FEF9E4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AD101A-383D-421B-8B22-BBE7CE0FC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9F3F96-6994-4168-B98C-1767960CF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161EB4-D74A-4325-BBD7-A129A5A2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6BED09-0BDC-4211-817B-C748831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82E28-D0B4-4EB0-8B38-54A4C392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D15B63-3CBF-4573-BCA7-AA28C6A6D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F7A66-ECB9-4B42-9149-8D696C00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EE6CB4-A316-4986-B6CB-C24D183A2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4D3289-E1DC-49FC-BC54-FCC8AE1FC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756815-CBCD-4D04-93FC-2D45D8CD0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B6B8CD-BEE5-4EF0-B548-AADBD938F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49565D-5C8E-4EE1-A9A6-05648109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F19941-1C5E-4086-8A2C-D3BF8660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03AD77B-04D4-4CA0-8A86-0F428167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88BE2A-4B3E-40B0-90A6-732C6FCF2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2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BA581-6DB9-4BC4-BFFE-4DC984A0B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2305" y="2072106"/>
            <a:ext cx="4264241" cy="797976"/>
          </a:xfrm>
        </p:spPr>
        <p:txBody>
          <a:bodyPr anchor="b">
            <a:noAutofit/>
          </a:bodyPr>
          <a:lstStyle>
            <a:lvl1pPr algn="ctr">
              <a:defRPr sz="6500">
                <a:solidFill>
                  <a:srgbClr val="EA3736"/>
                </a:solidFill>
              </a:defRPr>
            </a:lvl1pPr>
          </a:lstStyle>
          <a:p>
            <a:r>
              <a:rPr lang="es-ES" dirty="0"/>
              <a:t>GRACIAS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F606A2-17AE-4EF2-BAC2-43B4D88C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509FB0-B793-432B-AF49-F3970684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2EC56B-03A5-4CBC-AE77-C189034E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858132-CECD-4164-BA03-C93E4C43E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43" y="5390032"/>
            <a:ext cx="8811831" cy="9663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E18426C-DB0C-418A-A460-5E3D85139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47" y="3827167"/>
            <a:ext cx="4870953" cy="9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9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0F143-9558-4AF5-BFC5-56774352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3D3B32-4D44-4EF7-A9E7-5777ED62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F35341-692E-4856-AEF8-0D8CC434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9BB7F-2225-4FAE-85BF-5B1F6911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ED3EE2-BE70-470D-9D1B-DAEB9102CC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9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9B8B70-E571-424F-91C8-807B81C0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FA30C4-1498-4FD3-ABF9-9A2D5763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A0D5DC-B9EE-4F08-9030-CBC61DFE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4BF4CF-A3CC-46B2-AFE5-D71D96ECC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4786E-5163-4AF1-9F4F-4EB7B3EE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993B8-4990-4927-8166-728A5CD8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752E66-CE84-4895-91F4-BB64F9D8A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D3E281-5A24-4233-A683-74A41B3F0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E0BE3B-90DD-4A6E-848B-BA51AA63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6EFB55-9247-40A7-8A97-7B73B6DD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AD9F7B-748A-40D6-A619-27CC87A301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39F4D-64DD-4614-9A7D-90083652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008799-19F5-45C4-A80C-AAE03C87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B9967A-85A9-4807-9F68-266653C15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F4775F-9DED-4F7D-959D-41289EBC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8B0BA8-65CC-4929-9265-ECBC175F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CFFB13-F066-4958-B68B-3603FE95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C2B3CF-A729-4C4B-AD6C-F5E57FA08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6486"/>
            <a:ext cx="12192000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7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7BC042-DDD1-44CF-9611-8CC7104C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DF5151-7118-4023-8DE4-69ED80BC5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83F2FE-3381-401F-A088-2EBA1701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5D1E6-5ECC-4475-A2B1-00C22A70595E}" type="datetimeFigureOut">
              <a:rPr lang="es-CO" smtClean="0"/>
              <a:t>12/05/2025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F3BB80-E1EF-4353-94DC-3211CD018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279570-CF69-4D9C-A424-96A9834DC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EC6D-FF3C-470C-8989-B0B21B5730C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040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89B38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oordinacion.subproductos@colbeef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6DE00-77C3-4C5A-B604-C2CBEC2C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Informe Detallado: Aplicación AppSheet "Liberación de Canales"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441D0-1C05-4380-BD5C-4EB080540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081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9C63-DB3E-D6AE-7118-2DBBBB8B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6909E-9924-C8A4-F744-229A13FA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Módulo 7: Ingreso de Puestos de Trabajo</a:t>
            </a:r>
            <a:endParaRPr lang="es-CO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6EDE2F2-5C46-3B8B-958F-6856570CC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75514" cy="3791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400" dirty="0"/>
              <a:t>Permite registrar los diferentes puestos de trabajo desempeñados por los operarios.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Esta información es esencial para vincular a cada operario con los hallazgos que registra, permitiendo identificar responsabilidades y áreas de mejora individual.</a:t>
            </a:r>
          </a:p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2D94BB3-1EBD-F924-D614-EA751DEA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436" y="1258094"/>
            <a:ext cx="2091190" cy="2320632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E69BD0-462C-1C16-39A6-33B8D55A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4" y="1258094"/>
            <a:ext cx="3189367" cy="38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8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BB02-14C9-BD0C-7C41-9E6D8014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D4502-AB09-A99C-37E0-99F3E53D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/>
          <a:lstStyle/>
          <a:p>
            <a:pPr algn="ctr"/>
            <a:r>
              <a:rPr lang="es-ES" dirty="0"/>
              <a:t>Módulo 8: Administración de Usuarios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7D80F-D6CE-0E65-7B56-6C025FF3C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19" y="1697808"/>
            <a:ext cx="7791676" cy="37367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/>
              <a:t>Este módulo está gestionado exclusivamente por el administrador de la aplicación.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Permite la creación y gestión de las cuentas de usuario que interactúan con la aplicación, controlando el acceso y los roles dentro de la misma.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9134E9-F3DE-557E-8C0C-829397AA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40" y="3566160"/>
            <a:ext cx="3657955" cy="25925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B57834-86B0-B651-EA0C-5BB339A1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595" y="1304799"/>
            <a:ext cx="1995318" cy="22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36825-7EE1-F006-B464-C56E6833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hatsApp Video 2025-05-08 at 11.42.16 PM">
            <a:hlinkClick r:id="" action="ppaction://media"/>
            <a:extLst>
              <a:ext uri="{FF2B5EF4-FFF2-40B4-BE49-F238E27FC236}">
                <a16:creationId xmlns:a16="http://schemas.microsoft.com/office/drawing/2014/main" id="{25C03676-4799-8E26-9F15-8FEE8A873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8163" y="1690688"/>
            <a:ext cx="2655117" cy="4721442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79FBD924-3447-780A-E675-A1CA1F4C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283845"/>
            <a:ext cx="10515600" cy="1325563"/>
          </a:xfrm>
        </p:spPr>
        <p:txBody>
          <a:bodyPr/>
          <a:lstStyle/>
          <a:p>
            <a:r>
              <a:rPr lang="es-ES" dirty="0"/>
              <a:t>Video de app Liberación de canales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090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F994-EBB6-D1C9-93B2-14C4F902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31ABB-CF00-8A45-14D5-AF1378EA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85108"/>
            <a:ext cx="11226800" cy="1325563"/>
          </a:xfrm>
        </p:spPr>
        <p:txBody>
          <a:bodyPr/>
          <a:lstStyle/>
          <a:p>
            <a:pPr algn="ctr"/>
            <a:r>
              <a:rPr lang="es-ES" dirty="0"/>
              <a:t>Importancia para el Proceso de Beneficio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C9DDB-8859-1ED1-95CA-60BBC9D73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849" y="1282296"/>
            <a:ext cx="6406275" cy="49155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600" b="1" dirty="0"/>
              <a:t>Puntos Clave : </a:t>
            </a:r>
          </a:p>
          <a:p>
            <a:pPr marL="0" indent="0">
              <a:buNone/>
            </a:pPr>
            <a:r>
              <a:rPr lang="es-ES" sz="2200" dirty="0"/>
              <a:t>Control de Calidad Exhaustivo.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Trazabilidad Completa.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Medición del Desempeño.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Identificación de Áreas de Mejora.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Toma de Decisiones Basada en Datos.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Cumplimiento Normativo.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Eficiencia Operacional.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200" dirty="0"/>
              <a:t>Responsabilidad del Personal.</a:t>
            </a:r>
            <a:endParaRPr lang="es-CO" sz="2200" dirty="0"/>
          </a:p>
        </p:txBody>
      </p:sp>
      <p:pic>
        <p:nvPicPr>
          <p:cNvPr id="5" name="Gráfico 4" descr="Lupa con relleno sólido">
            <a:extLst>
              <a:ext uri="{FF2B5EF4-FFF2-40B4-BE49-F238E27FC236}">
                <a16:creationId xmlns:a16="http://schemas.microsoft.com/office/drawing/2014/main" id="{EE066211-A75E-AEC1-4489-3E75FFDC0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277" y="1680320"/>
            <a:ext cx="468000" cy="468000"/>
          </a:xfrm>
          <a:prstGeom prst="rect">
            <a:avLst/>
          </a:prstGeom>
        </p:spPr>
      </p:pic>
      <p:pic>
        <p:nvPicPr>
          <p:cNvPr id="7" name="Gráfico 6" descr="Vínculo con relleno sólido">
            <a:extLst>
              <a:ext uri="{FF2B5EF4-FFF2-40B4-BE49-F238E27FC236}">
                <a16:creationId xmlns:a16="http://schemas.microsoft.com/office/drawing/2014/main" id="{FD2DE1DE-8FA5-6084-7935-EB6FF1A4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H="1" flipV="1">
            <a:off x="2127395" y="2192726"/>
            <a:ext cx="468000" cy="468000"/>
          </a:xfrm>
          <a:prstGeom prst="rect">
            <a:avLst/>
          </a:prstGeom>
        </p:spPr>
      </p:pic>
      <p:pic>
        <p:nvPicPr>
          <p:cNvPr id="9" name="Gráfico 8" descr="Gráfico de barras con tendencia alcista con relleno sólido">
            <a:extLst>
              <a:ext uri="{FF2B5EF4-FFF2-40B4-BE49-F238E27FC236}">
                <a16:creationId xmlns:a16="http://schemas.microsoft.com/office/drawing/2014/main" id="{2417CCE2-1437-0665-FBEB-8EE648AF3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59" y="2695458"/>
            <a:ext cx="468000" cy="468000"/>
          </a:xfrm>
          <a:prstGeom prst="rect">
            <a:avLst/>
          </a:prstGeom>
        </p:spPr>
      </p:pic>
      <p:pic>
        <p:nvPicPr>
          <p:cNvPr id="11" name="Gráfico 10" descr="Luces encendidas con relleno sólido">
            <a:extLst>
              <a:ext uri="{FF2B5EF4-FFF2-40B4-BE49-F238E27FC236}">
                <a16:creationId xmlns:a16="http://schemas.microsoft.com/office/drawing/2014/main" id="{5F00B7C4-FDFC-E864-4AEA-CFE5F2295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268" y="3292993"/>
            <a:ext cx="468000" cy="468000"/>
          </a:xfrm>
          <a:prstGeom prst="rect">
            <a:avLst/>
          </a:prstGeom>
        </p:spPr>
      </p:pic>
      <p:pic>
        <p:nvPicPr>
          <p:cNvPr id="15" name="Gráfico 14" descr="Portapapeles con relleno sólido">
            <a:extLst>
              <a:ext uri="{FF2B5EF4-FFF2-40B4-BE49-F238E27FC236}">
                <a16:creationId xmlns:a16="http://schemas.microsoft.com/office/drawing/2014/main" id="{63D8596F-EAE2-FC76-13FE-08E8135676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8668" y="4444633"/>
            <a:ext cx="468000" cy="468000"/>
          </a:xfrm>
          <a:prstGeom prst="rect">
            <a:avLst/>
          </a:prstGeom>
        </p:spPr>
      </p:pic>
      <p:pic>
        <p:nvPicPr>
          <p:cNvPr id="17" name="Gráfico 16" descr="Cerebro en la cabeza con relleno sólido">
            <a:extLst>
              <a:ext uri="{FF2B5EF4-FFF2-40B4-BE49-F238E27FC236}">
                <a16:creationId xmlns:a16="http://schemas.microsoft.com/office/drawing/2014/main" id="{36E5B1AA-7444-5956-089D-93F5DA0C01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4707" y="3882431"/>
            <a:ext cx="468000" cy="468000"/>
          </a:xfrm>
          <a:prstGeom prst="rect">
            <a:avLst/>
          </a:prstGeom>
        </p:spPr>
      </p:pic>
      <p:pic>
        <p:nvPicPr>
          <p:cNvPr id="19" name="Gráfico 18" descr="Engranajes con relleno sólido">
            <a:extLst>
              <a:ext uri="{FF2B5EF4-FFF2-40B4-BE49-F238E27FC236}">
                <a16:creationId xmlns:a16="http://schemas.microsoft.com/office/drawing/2014/main" id="{819551A3-14EA-D200-462C-911EAE096D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285417">
            <a:off x="1987358" y="5091921"/>
            <a:ext cx="468000" cy="468000"/>
          </a:xfrm>
          <a:prstGeom prst="rect">
            <a:avLst/>
          </a:prstGeom>
        </p:spPr>
      </p:pic>
      <p:pic>
        <p:nvPicPr>
          <p:cNvPr id="21" name="Gráfico 20" descr="Colegiala con relleno sólido">
            <a:extLst>
              <a:ext uri="{FF2B5EF4-FFF2-40B4-BE49-F238E27FC236}">
                <a16:creationId xmlns:a16="http://schemas.microsoft.com/office/drawing/2014/main" id="{79E07C58-7427-8219-573C-20C7995C5C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7840" y="5640605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BB39A-DACB-921E-AD06-87C500E4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8D419-4756-EF93-AE20-A98F6823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¿Dónde se almacenan los Datos?</a:t>
            </a:r>
            <a:endParaRPr lang="es-CO" dirty="0"/>
          </a:p>
        </p:txBody>
      </p:sp>
      <p:pic>
        <p:nvPicPr>
          <p:cNvPr id="5" name="Marcador de contenido 4" descr="Icono&#10;&#10;El contenido generado por IA puede ser incorrecto.">
            <a:extLst>
              <a:ext uri="{FF2B5EF4-FFF2-40B4-BE49-F238E27FC236}">
                <a16:creationId xmlns:a16="http://schemas.microsoft.com/office/drawing/2014/main" id="{EE2E4C1D-7AAB-5D84-14BF-9D87FE46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0" y="3507724"/>
            <a:ext cx="2905760" cy="2655451"/>
          </a:xfr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792548F-4664-0607-95BE-8257FFA209E4}"/>
              </a:ext>
            </a:extLst>
          </p:cNvPr>
          <p:cNvSpPr txBox="1">
            <a:spLocks/>
          </p:cNvSpPr>
          <p:nvPr/>
        </p:nvSpPr>
        <p:spPr>
          <a:xfrm>
            <a:off x="838200" y="1595121"/>
            <a:ext cx="10515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Dado que la aplicación está construida en AppSheet de Google y es de fácil interacción, los datos se almacenan en Google Sheets, Bajo el correo comparativo (</a:t>
            </a:r>
            <a:r>
              <a:rPr lang="es-ES" dirty="0">
                <a:hlinkClick r:id="rId3"/>
              </a:rPr>
              <a:t>coordinacion.subproductos@colbeef.com</a:t>
            </a:r>
            <a:r>
              <a:rPr lang="es-ES" dirty="0"/>
              <a:t>) de la coordinación de productos carnicos comestibles, con administración el area de Tecnología de la compañía.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112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5BFD-B01C-7A4C-EE23-5905C482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A66CE-94BD-68D3-0891-DDD0D182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¿Quién Administra la Herramienta?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D01BD-61A2-DC48-4076-5F6C21DA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06000" cy="4351338"/>
          </a:xfrm>
        </p:spPr>
        <p:txBody>
          <a:bodyPr>
            <a:normAutofit/>
          </a:bodyPr>
          <a:lstStyle/>
          <a:p>
            <a:r>
              <a:rPr lang="es-ES" dirty="0"/>
              <a:t>La Coordinación de Productos Carnicos Comestibles y Tecnología.</a:t>
            </a:r>
          </a:p>
          <a:p>
            <a:r>
              <a:rPr lang="es-ES" b="1" dirty="0"/>
              <a:t>Responsabilidades: </a:t>
            </a:r>
            <a:r>
              <a:rPr lang="es-ES" dirty="0"/>
              <a:t>Gestión de usuarios, roles, posibles ajustes a la app, seguridad.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Vídeo 4" title="Fondo de engranajes giratorios">
            <a:hlinkClick r:id="" action="ppaction://media"/>
            <a:extLst>
              <a:ext uri="{FF2B5EF4-FFF2-40B4-BE49-F238E27FC236}">
                <a16:creationId xmlns:a16="http://schemas.microsoft.com/office/drawing/2014/main" id="{C50A9A1B-3C72-6CB5-3C23-1C859E425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7992" y="3758518"/>
            <a:ext cx="3333608" cy="1819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Vídeo 6" title="Animación de llave y ojo de cerradura">
            <a:hlinkClick r:id="" action="ppaction://media"/>
            <a:extLst>
              <a:ext uri="{FF2B5EF4-FFF2-40B4-BE49-F238E27FC236}">
                <a16:creationId xmlns:a16="http://schemas.microsoft.com/office/drawing/2014/main" id="{1F75BFA0-3CB4-2A42-7546-ED3200E4DD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98886" y="3701291"/>
            <a:ext cx="3404729" cy="19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 showWhenStopped="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5BFD-B01C-7A4C-EE23-5905C4823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A66CE-94BD-68D3-0891-DDD0D182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¿Quiénes usan la app?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D01BD-61A2-DC48-4076-5F6C21DA6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06000" cy="4351338"/>
          </a:xfrm>
        </p:spPr>
        <p:txBody>
          <a:bodyPr>
            <a:normAutofit/>
          </a:bodyPr>
          <a:lstStyle/>
          <a:p>
            <a:r>
              <a:rPr lang="es-ES" dirty="0"/>
              <a:t>La Coordinación de linea beneficio.</a:t>
            </a:r>
          </a:p>
          <a:p>
            <a:r>
              <a:rPr lang="es-ES" dirty="0"/>
              <a:t>Inspectores y gestores de calidad.</a:t>
            </a:r>
          </a:p>
          <a:p>
            <a:r>
              <a:rPr lang="es-ES" dirty="0"/>
              <a:t>Las gerencias de departamento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51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DC38-4E34-CA98-8E35-28AEAD30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8E3AA-A757-E39F-1AF9-395C229B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4396D7-A300-50C4-66D6-A5BB0A772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20" y="1391920"/>
            <a:ext cx="10825480" cy="390543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Puntos Clave: 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La aplicación "Liberación de Canales" es una herramienta valiosa para el control de calidad.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Permite un registro detallado, seguimiento efectivo y análisis del desempeño.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Facilita la toma de decisiones informada y la mejora continua.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La gestión de usuarios asegura el control de acceso y la trazabilidad de las acciones.</a:t>
            </a:r>
          </a:p>
          <a:p>
            <a:pPr>
              <a:lnSpc>
                <a:spcPct val="100000"/>
              </a:lnSpc>
            </a:pPr>
            <a:endParaRPr lang="es-ES" sz="24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3998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F9A56-DF77-4211-89F3-59441C34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304" y="2196394"/>
            <a:ext cx="4264241" cy="797976"/>
          </a:xfrm>
        </p:spPr>
        <p:txBody>
          <a:bodyPr/>
          <a:lstStyle/>
          <a:p>
            <a:r>
              <a:rPr lang="es-ES" b="0" dirty="0"/>
              <a:t>GRACIAS</a:t>
            </a:r>
            <a:endParaRPr lang="es-CO" b="0" dirty="0"/>
          </a:p>
        </p:txBody>
      </p:sp>
    </p:spTree>
    <p:extLst>
      <p:ext uri="{BB962C8B-B14F-4D97-AF65-F5344CB8AC3E}">
        <p14:creationId xmlns:p14="http://schemas.microsoft.com/office/powerpoint/2010/main" val="274632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65E42-6866-42EC-A648-8A9BA8CD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TEMATICA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71B8BB-C678-4436-8F1C-65047011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94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/>
              <a:t>Propósito de la Aplicación</a:t>
            </a:r>
          </a:p>
          <a:p>
            <a:pPr>
              <a:lnSpc>
                <a:spcPct val="100000"/>
              </a:lnSpc>
            </a:pPr>
            <a:r>
              <a:rPr lang="es-ES" dirty="0"/>
              <a:t>Funcionamiento por Módulos</a:t>
            </a:r>
          </a:p>
          <a:p>
            <a:pPr>
              <a:lnSpc>
                <a:spcPct val="100000"/>
              </a:lnSpc>
            </a:pPr>
            <a:r>
              <a:rPr lang="es-ES" dirty="0"/>
              <a:t>Video de app Liberación de canales</a:t>
            </a:r>
          </a:p>
          <a:p>
            <a:pPr>
              <a:lnSpc>
                <a:spcPct val="100000"/>
              </a:lnSpc>
            </a:pPr>
            <a:r>
              <a:rPr lang="es-ES" dirty="0"/>
              <a:t>Importancia para el Proceso de Beneficio</a:t>
            </a:r>
          </a:p>
          <a:p>
            <a:pPr>
              <a:lnSpc>
                <a:spcPct val="100000"/>
              </a:lnSpc>
            </a:pPr>
            <a:r>
              <a:rPr lang="es-ES" dirty="0"/>
              <a:t>¿Quién administra la Herramienta?</a:t>
            </a:r>
          </a:p>
          <a:p>
            <a:pPr>
              <a:lnSpc>
                <a:spcPct val="100000"/>
              </a:lnSpc>
            </a:pPr>
            <a:r>
              <a:rPr lang="es-ES" dirty="0"/>
              <a:t>¿Dónde se almacenan los Datos?</a:t>
            </a:r>
          </a:p>
          <a:p>
            <a:pPr>
              <a:lnSpc>
                <a:spcPct val="100000"/>
              </a:lnSpc>
            </a:pPr>
            <a:r>
              <a:rPr lang="es-ES" dirty="0"/>
              <a:t>¿Quiénes usan la app?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25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D36AA-CAE0-D584-8B1C-928A7B80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45B2E-D9F8-86A1-732D-6E9429DD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Propósito de la Aplicación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4FFE9-DC4C-971D-4654-A9888C770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130143" cy="4351338"/>
          </a:xfrm>
        </p:spPr>
        <p:txBody>
          <a:bodyPr>
            <a:normAutofit/>
          </a:bodyPr>
          <a:lstStyle/>
          <a:p>
            <a:r>
              <a:rPr lang="es-ES" dirty="0"/>
              <a:t>Gestión y registro de hallazgos de calidad en el beneficio de reses (Media Canal 1 y 2).</a:t>
            </a:r>
          </a:p>
          <a:p>
            <a:r>
              <a:rPr lang="es-ES" dirty="0"/>
              <a:t>Visualización del desempeño diario y mensual (dashboards).</a:t>
            </a:r>
          </a:p>
          <a:p>
            <a:r>
              <a:rPr lang="es-ES" dirty="0"/>
              <a:t>Gestión de operarios y sus puestos de trabajo para trazabilidad.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EE2F28-E696-C9E4-1FCE-B6B5EDCA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655" y="1614488"/>
            <a:ext cx="214303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69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5120-0B45-9CB8-837D-E235F3F1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76663-72F1-ECDC-610E-E73174DB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Módulo 1: Ingreso de Hallazgos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DA577-649E-BC2F-3ECC-ED5483D59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344"/>
            <a:ext cx="10327640" cy="446341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/>
              <a:t>Permite a los inspectores de calidad registrar los hallazgos identificados en las medias canales durante el proceso de inspección.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dirty="0"/>
              <a:t>Los datos ingresados incluyen: </a:t>
            </a:r>
          </a:p>
          <a:p>
            <a:pPr>
              <a:lnSpc>
                <a:spcPct val="120000"/>
              </a:lnSpc>
            </a:pPr>
            <a:r>
              <a:rPr lang="es-ES" b="1" dirty="0"/>
              <a:t>Código: </a:t>
            </a:r>
            <a:r>
              <a:rPr lang="es-ES" dirty="0"/>
              <a:t>trazabilidad del producto.</a:t>
            </a:r>
          </a:p>
          <a:p>
            <a:pPr>
              <a:lnSpc>
                <a:spcPct val="120000"/>
              </a:lnSpc>
            </a:pPr>
            <a:r>
              <a:rPr lang="es-ES" b="1" dirty="0"/>
              <a:t>Producto: </a:t>
            </a:r>
            <a:r>
              <a:rPr lang="es-ES" dirty="0"/>
              <a:t>Selección entre Media Canal 1 o Media Canal 2.</a:t>
            </a:r>
          </a:p>
          <a:p>
            <a:pPr>
              <a:lnSpc>
                <a:spcPct val="120000"/>
              </a:lnSpc>
            </a:pPr>
            <a:r>
              <a:rPr lang="es-ES" b="1" dirty="0"/>
              <a:t>Hallazgo: </a:t>
            </a:r>
            <a:r>
              <a:rPr lang="es-ES" dirty="0"/>
              <a:t>Selección de una de las cuatro categorías predefinidas: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Cobertura grasa.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Hematomas.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Cortes en piernas.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eriod"/>
            </a:pPr>
            <a:r>
              <a:rPr lang="es-ES" dirty="0"/>
              <a:t>Sobrebarriga rota.</a:t>
            </a:r>
          </a:p>
          <a:p>
            <a:pPr>
              <a:lnSpc>
                <a:spcPct val="120000"/>
              </a:lnSpc>
            </a:pPr>
            <a:r>
              <a:rPr lang="es-ES" b="1" dirty="0"/>
              <a:t>Evidencia Fotográfica: </a:t>
            </a:r>
            <a:r>
              <a:rPr lang="es-ES" dirty="0"/>
              <a:t>Captura de imágenes para documentar visualmente el hallazgo.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F10E7-1471-107F-5E4D-3B720AB4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99" y="1918830"/>
            <a:ext cx="1420481" cy="15812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6551CD-1022-B51D-F93C-A6EDD89B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248" y="3586022"/>
            <a:ext cx="1975552" cy="15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0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E3C2-A894-6B0B-E32E-AF65BA2D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E97BA-EF39-A419-1BF1-B0D0FB8B0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Módulo 2: Historial de registros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9B2576-BE40-9E4A-0BB0-EE752C374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54492"/>
            <a:ext cx="7198360" cy="35490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400" dirty="0"/>
              <a:t>Muestra una tabla o lista de todos los hallazgos registrados, incluyendo la información ingresada en el primer módulo y posiblemente datos de otros módulos relacionados (como el operario y la fecha de proceso).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Permite visualizar el histórico de los hallazgos para su seguimiento y análisis.</a:t>
            </a:r>
          </a:p>
          <a:p>
            <a:endParaRPr lang="es-CO" sz="2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D032F5-FE8E-ACC8-EDA4-9FED7B59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815" y="1568768"/>
            <a:ext cx="2133545" cy="2372650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D8DA41-A018-2B77-81F2-AF413A2E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629" y="4118850"/>
            <a:ext cx="5932531" cy="18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4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9479-0368-D63B-F91D-BE94D1D5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CDBFA-1316-ACE0-BA2A-ABD70D63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Módulo 3: Ingreso de Animales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7B915-B1C5-F38D-2D38-AFF3B6099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9081" y="1690688"/>
            <a:ext cx="7141029" cy="4351338"/>
          </a:xfrm>
        </p:spPr>
        <p:txBody>
          <a:bodyPr>
            <a:normAutofit/>
          </a:bodyPr>
          <a:lstStyle/>
          <a:p>
            <a:r>
              <a:rPr lang="es-ES" dirty="0"/>
              <a:t>Permite registrar la cantidad total de reses que se procesan en una fecha específica.</a:t>
            </a:r>
          </a:p>
          <a:p>
            <a:r>
              <a:rPr lang="es-ES" dirty="0"/>
              <a:t>Esta información es crucial para calcular los indicadores de cumplimiento en los módulos posteriores.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50FBB6-5474-3760-5FBE-546017BC1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278" y="1379311"/>
            <a:ext cx="2173353" cy="2352408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77A069-5C09-B47E-C40F-5EC4E598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10" y="3837540"/>
            <a:ext cx="5100962" cy="19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6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7F2B-F3F6-2A21-4B35-64C71256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CA18D-57EE-CA25-1870-D0094359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Módulo 4: Indicador por Día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83B2AF-5B50-D046-2024-8BBC900A7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371" y="1524227"/>
            <a:ext cx="585651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Presenta los indicadores de calidad calculados para cada día de producción.</a:t>
            </a:r>
          </a:p>
          <a:p>
            <a:pPr>
              <a:lnSpc>
                <a:spcPct val="100000"/>
              </a:lnSpc>
            </a:pPr>
            <a:r>
              <a:rPr lang="es-ES" dirty="0"/>
              <a:t>Muestra el cumplimiento de los estándares definidos para cada tipo de hallazgo.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693684-4B4D-EE94-86AF-0EC8CC77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263" y="1524227"/>
            <a:ext cx="1986469" cy="2187914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95C1C1-91B3-9B50-3972-FB071BF6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67" y="4424614"/>
            <a:ext cx="9235515" cy="14509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254333-C448-FDF2-B1B1-384C5B80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33" y="1365795"/>
            <a:ext cx="1494762" cy="31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9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72B62-9D0C-1EFE-CD35-59A1FBCC5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B9EB9-7168-4FB4-2EA9-B594EF29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Módulo 5: Dashboard por Día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8E041C-DF01-FF3B-26E0-4335C421F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2595"/>
            <a:ext cx="7968343" cy="4248605"/>
          </a:xfrm>
        </p:spPr>
        <p:txBody>
          <a:bodyPr>
            <a:normAutofit/>
          </a:bodyPr>
          <a:lstStyle/>
          <a:p>
            <a:r>
              <a:rPr lang="es-ES" sz="2200" dirty="0"/>
              <a:t>Ofrece una visualización gráfica del desempeño diario de la liberación de canales.</a:t>
            </a:r>
          </a:p>
          <a:p>
            <a:pPr marL="0" indent="0">
              <a:buNone/>
            </a:pPr>
            <a:r>
              <a:rPr lang="es-ES" sz="2200" dirty="0"/>
              <a:t>Permite filtrar la información por: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200" dirty="0"/>
              <a:t>Rango de fechas.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200" dirty="0"/>
              <a:t>Producto (Media Canal 1 o 2).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200" dirty="0"/>
              <a:t>Tipo de Hallazgo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200" dirty="0"/>
              <a:t>Operarios (vinculados a través del módulo de puestos de trabajo).</a:t>
            </a:r>
          </a:p>
          <a:p>
            <a:r>
              <a:rPr lang="es-ES" sz="2200" dirty="0"/>
              <a:t>Incluye diferentes tipos de gráficas para facilitar la comprensión de las tendencias y el cumplimiento diario.</a:t>
            </a:r>
          </a:p>
          <a:p>
            <a:endParaRPr lang="es-CO" sz="2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AC8B6B-95EC-9398-AB92-61452F93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715" y="3749913"/>
            <a:ext cx="1818912" cy="2041287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4629F8-E2EA-7ACC-062A-8C289C7B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61" y="1948640"/>
            <a:ext cx="5171194" cy="17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F44E-5433-2F46-DDA4-64531C4A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AC195-A99C-CEF9-DCFA-7F3E2EF5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s-ES" dirty="0"/>
              <a:t>Módulo 6: Dashboard por Mes 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F2754-67B0-64F7-59FF-CB64AAE41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6760" y="1690688"/>
            <a:ext cx="8158482" cy="2814320"/>
          </a:xfrm>
        </p:spPr>
        <p:txBody>
          <a:bodyPr>
            <a:normAutofit/>
          </a:bodyPr>
          <a:lstStyle/>
          <a:p>
            <a:r>
              <a:rPr lang="es-ES" sz="2000" dirty="0"/>
              <a:t>Proporciona una perspectiva a más largo plazo del comportamiento de los indicadores de liberación de canales.</a:t>
            </a:r>
          </a:p>
          <a:p>
            <a:r>
              <a:rPr lang="es-ES" sz="2000" dirty="0"/>
              <a:t>Muestra gráficas que resumen el desempeño de cada mes, permitiendo identificar patrones y tendencias mensuales.</a:t>
            </a:r>
          </a:p>
          <a:p>
            <a:r>
              <a:rPr lang="es-ES" sz="2000" dirty="0"/>
              <a:t>El objetivo es facilitar la toma de decisiones oportunas basadas en el comportamiento histórico.</a:t>
            </a:r>
          </a:p>
          <a:p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8B4CCC-64AB-EEAE-6AF5-FFC0825D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76" y="3714222"/>
            <a:ext cx="5649114" cy="2513857"/>
          </a:xfrm>
          <a:prstGeom prst="rect">
            <a:avLst/>
          </a:prstGeom>
          <a:noFill/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DED31E27-DE9C-9183-88AC-AF57B873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682" y="1460128"/>
            <a:ext cx="1833877" cy="20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3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AMAS COLBEEF">
      <a:dk1>
        <a:srgbClr val="000000"/>
      </a:dk1>
      <a:lt1>
        <a:sysClr val="window" lastClr="FFFFFF"/>
      </a:lt1>
      <a:dk2>
        <a:srgbClr val="289B38"/>
      </a:dk2>
      <a:lt2>
        <a:srgbClr val="FFFFFF"/>
      </a:lt2>
      <a:accent1>
        <a:srgbClr val="289B38"/>
      </a:accent1>
      <a:accent2>
        <a:srgbClr val="DF3433"/>
      </a:accent2>
      <a:accent3>
        <a:srgbClr val="17AD22"/>
      </a:accent3>
      <a:accent4>
        <a:srgbClr val="C01E1E"/>
      </a:accent4>
      <a:accent5>
        <a:srgbClr val="185E22"/>
      </a:accent5>
      <a:accent6>
        <a:srgbClr val="70AD47"/>
      </a:accent6>
      <a:hlink>
        <a:srgbClr val="F63232"/>
      </a:hlink>
      <a:folHlink>
        <a:srgbClr val="289B3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S PARA PRESENTACION COLBEEF" id="{CFF3A08D-3497-4C79-976F-8D27C53FD334}" vid="{31F330CE-7D45-404B-B83E-E99F83114A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PLANTILLAS PARA PRESENTACION COLBEEF</Template>
  <TotalTime>190</TotalTime>
  <Words>738</Words>
  <Application>Microsoft Office PowerPoint</Application>
  <PresentationFormat>Panorámica</PresentationFormat>
  <Paragraphs>79</Paragraphs>
  <Slides>18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</vt:lpstr>
      <vt:lpstr>Wingdings</vt:lpstr>
      <vt:lpstr>Tema de Office</vt:lpstr>
      <vt:lpstr>Informe Detallado: Aplicación AppSheet "Liberación de Canales"</vt:lpstr>
      <vt:lpstr>TEMATICA</vt:lpstr>
      <vt:lpstr>Propósito de la Aplicación</vt:lpstr>
      <vt:lpstr>Módulo 1: Ingreso de Hallazgos</vt:lpstr>
      <vt:lpstr>Módulo 2: Historial de registros</vt:lpstr>
      <vt:lpstr>Módulo 3: Ingreso de Animales </vt:lpstr>
      <vt:lpstr>Módulo 4: Indicador por Día </vt:lpstr>
      <vt:lpstr>Módulo 5: Dashboard por Día</vt:lpstr>
      <vt:lpstr>Módulo 6: Dashboard por Mes </vt:lpstr>
      <vt:lpstr>Módulo 7: Ingreso de Puestos de Trabajo</vt:lpstr>
      <vt:lpstr>Módulo 8: Administración de Usuarios</vt:lpstr>
      <vt:lpstr>Video de app Liberación de canales</vt:lpstr>
      <vt:lpstr>Importancia para el Proceso de Beneficio</vt:lpstr>
      <vt:lpstr>¿Dónde se almacenan los Datos?</vt:lpstr>
      <vt:lpstr>¿Quién Administra la Herramienta?</vt:lpstr>
      <vt:lpstr>¿Quiénes usan la app?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Coordinación Subproductos</dc:creator>
  <cp:lastModifiedBy>Coordinación Subproductos</cp:lastModifiedBy>
  <cp:revision>11</cp:revision>
  <dcterms:created xsi:type="dcterms:W3CDTF">2025-05-10T21:20:51Z</dcterms:created>
  <dcterms:modified xsi:type="dcterms:W3CDTF">2025-05-13T01:29:52Z</dcterms:modified>
</cp:coreProperties>
</file>